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7" r:id="rId4"/>
    <p:sldId id="259" r:id="rId5"/>
    <p:sldId id="26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2" autoAdjust="0"/>
    <p:restoredTop sz="94660"/>
  </p:normalViewPr>
  <p:slideViewPr>
    <p:cSldViewPr snapToGrid="0">
      <p:cViewPr varScale="1">
        <p:scale>
          <a:sx n="144" d="100"/>
          <a:sy n="144" d="100"/>
        </p:scale>
        <p:origin x="150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hdphoto1.wdp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3F1AF-4831-4811-9436-D514C6C83D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C5772F-DD8C-4559-A962-7A77949F1B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583E5E-0ECD-4387-8A5E-CEFF22F869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71B7-A64F-47FA-8D92-AAF238DE8652}" type="datetimeFigureOut">
              <a:rPr lang="en-US" smtClean="0"/>
              <a:t>2/24/2025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FF07AC-15B4-4FE2-ACCA-69362B7E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280FFE-B22E-43DD-9C78-1C59C276EF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FDF8C-94EA-4059-9077-08D9E8C916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1693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73129D-1B9E-4473-B0EE-25B4EE499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B5D463-ABBA-466F-B6C1-B934A26296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9589D2-1212-436A-91E7-E2D66DB0B9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71B7-A64F-47FA-8D92-AAF238DE8652}" type="datetimeFigureOut">
              <a:rPr lang="en-US" smtClean="0"/>
              <a:t>2/24/2025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3245C6-B077-4B32-9421-A3E931DBE4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2F2402-B6B9-4187-981D-E7FC2CACA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FDF8C-94EA-4059-9077-08D9E8C916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583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51B626E-41B8-4E24-B371-5C6C02ED7B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F6CE1A-EE45-428C-9606-1FCF23F5F2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DD0B0F-02EA-464D-B925-6761983C77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71B7-A64F-47FA-8D92-AAF238DE8652}" type="datetimeFigureOut">
              <a:rPr lang="en-US" smtClean="0"/>
              <a:t>2/24/2025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733431-42CD-4C44-B844-20CBF2AA51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EAEADB-3AC3-40F6-B597-C5830F453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FDF8C-94EA-4059-9077-08D9E8C916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08225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C6F7A-927E-4EFB-A738-9CDDEB271D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8C6E0C-E1F8-4D48-AB13-56E6C8CF42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EB43C8-B768-4C21-9140-AA13DFA95B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71B7-A64F-47FA-8D92-AAF238DE8652}" type="datetimeFigureOut">
              <a:rPr lang="en-US" smtClean="0"/>
              <a:t>2/24/2025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1F846D-79AC-41A2-94E8-95AC97BA3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096420-FEF4-49CF-8ECF-68F0009A8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FDF8C-94EA-4059-9077-08D9E8C916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4213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70406-3A9E-43BF-AC65-C1A846DB65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D35574-EA8A-483A-B6CD-CADFC9387E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84E137-3004-46CD-A255-3B99F47C73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71B7-A64F-47FA-8D92-AAF238DE8652}" type="datetimeFigureOut">
              <a:rPr lang="en-US" smtClean="0"/>
              <a:t>2/24/2025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2AF47F-B4A9-4027-8DBB-DEF706DBB1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78D4EA-59B2-42BA-A5CB-AD5521E260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FDF8C-94EA-4059-9077-08D9E8C916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181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A1972C-FA50-4C1A-B4B4-C23A44049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7C6BBF-AD85-4B31-8DFD-D817EDF365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0AF1D5-924D-4777-A904-A95BB2A890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0A532D-52BF-4E9D-BB70-005F21B20E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71B7-A64F-47FA-8D92-AAF238DE8652}" type="datetimeFigureOut">
              <a:rPr lang="en-US" smtClean="0"/>
              <a:t>2/24/2025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477D76-7FF6-4655-A15D-900681DB3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7C3A06-09B7-4C08-A694-7E9601469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FDF8C-94EA-4059-9077-08D9E8C916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2874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D4E1E-E8BD-4B50-8297-3DF62DA44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48B70E-B0AD-4DB8-9D1F-7717747134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01A34E-CF4D-4E60-8317-EA594FE8D0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DADF5C-D8B9-41A4-B9A4-8CAD365973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4C99C2-69F0-4963-A902-F85F94C7DE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886FF5B-573F-4694-A88D-35B93CBF4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71B7-A64F-47FA-8D92-AAF238DE8652}" type="datetimeFigureOut">
              <a:rPr lang="en-US" smtClean="0"/>
              <a:t>2/24/2025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6B8474A-6280-4820-B0CE-B7DE36B88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486FD74-E801-4932-A577-6EDD060B82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FDF8C-94EA-4059-9077-08D9E8C916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7540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27FAB-19F9-4F9D-BE64-588ED402CE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BB7644-09A7-4EEB-B60E-09C5A8C67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71B7-A64F-47FA-8D92-AAF238DE8652}" type="datetimeFigureOut">
              <a:rPr lang="en-US" smtClean="0"/>
              <a:t>2/24/2025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5F9A02-844E-4A20-8C8F-92368764F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E2831C-C983-4650-9E3B-B70160C5D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FDF8C-94EA-4059-9077-08D9E8C916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5623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A97B93-615C-445D-ABBD-F97B88FFB6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71B7-A64F-47FA-8D92-AAF238DE8652}" type="datetimeFigureOut">
              <a:rPr lang="en-US" smtClean="0"/>
              <a:t>2/24/2025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B221A53-7448-4D87-9307-6FB7C02AFD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BAB542-ABB6-46CE-8851-2F64E8CCAD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FDF8C-94EA-4059-9077-08D9E8C916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0106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19AED-9437-46C1-9651-24E3AB7629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4F9BE1-30A4-4E16-B099-B45DA09A28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895341-0CE9-49AA-941C-60A24DD5DE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DEAEE0-2105-4A78-9580-DFD2EE6315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71B7-A64F-47FA-8D92-AAF238DE8652}" type="datetimeFigureOut">
              <a:rPr lang="en-US" smtClean="0"/>
              <a:t>2/24/2025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FBEA13-5545-4724-AE5F-8F8D12D35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620DD5-B902-4781-8660-0ACA48CDC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FDF8C-94EA-4059-9077-08D9E8C916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8101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95E376-6C36-4F5A-BEF0-CF7B44AB4D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C3D7915-2285-4908-93CD-86E884F264E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2330E4-C03B-451A-BC34-6CAFCEDCBC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B62805-4EEC-47C2-80D4-F2159240F0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5C71B7-A64F-47FA-8D92-AAF238DE8652}" type="datetimeFigureOut">
              <a:rPr lang="en-US" smtClean="0"/>
              <a:t>2/24/2025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C15F56-3931-4C70-AB85-EC26F2FA6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8A4C05-EB72-4195-8400-7596CAC7F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FDF8C-94EA-4059-9077-08D9E8C916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44088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8D11B5-5D40-4B5C-B989-642D890F64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32E13A-B333-4AF8-9666-5B2C95966B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DBAA26-679C-402C-9154-4B39B249D1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5C71B7-A64F-47FA-8D92-AAF238DE8652}" type="datetimeFigureOut">
              <a:rPr lang="en-US" smtClean="0"/>
              <a:t>2/24/2025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0DEDEB-6467-4D0A-A3E2-98A545190D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FAC387-A7BE-41EC-96F6-C06F20D121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BFDF8C-94EA-4059-9077-08D9E8C916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8061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.png"/><Relationship Id="rId4" Type="http://schemas.openxmlformats.org/officeDocument/2006/relationships/image" Target="../media/image1.emf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7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7" Type="http://schemas.openxmlformats.org/officeDocument/2006/relationships/image" Target="../media/image13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jpg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jpg"/><Relationship Id="rId3" Type="http://schemas.openxmlformats.org/officeDocument/2006/relationships/image" Target="../media/image15.jpg"/><Relationship Id="rId7" Type="http://schemas.openxmlformats.org/officeDocument/2006/relationships/image" Target="../media/image19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jpg"/><Relationship Id="rId5" Type="http://schemas.openxmlformats.org/officeDocument/2006/relationships/image" Target="../media/image17.jpg"/><Relationship Id="rId4" Type="http://schemas.openxmlformats.org/officeDocument/2006/relationships/image" Target="../media/image16.jpg"/><Relationship Id="rId9" Type="http://schemas.openxmlformats.org/officeDocument/2006/relationships/image" Target="../media/image2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71AB7-A316-4BEE-8BE1-E5479F838E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87476"/>
            <a:ext cx="9144000" cy="1024489"/>
          </a:xfrm>
        </p:spPr>
        <p:txBody>
          <a:bodyPr/>
          <a:lstStyle/>
          <a:p>
            <a:r>
              <a:rPr lang="en-US" dirty="0"/>
              <a:t>Suspension of STO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EB5AD9-E78E-4171-A820-A81D2BB4C3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17983" y="1561204"/>
            <a:ext cx="9144000" cy="545892"/>
          </a:xfrm>
        </p:spPr>
        <p:txBody>
          <a:bodyPr/>
          <a:lstStyle/>
          <a:p>
            <a:r>
              <a:rPr lang="en-US" dirty="0"/>
              <a:t>Jose M. Sojo &amp; Dominik </a:t>
            </a:r>
            <a:r>
              <a:rPr lang="en-CH" dirty="0"/>
              <a:t>M. </a:t>
            </a:r>
            <a:r>
              <a:rPr lang="en-US" dirty="0"/>
              <a:t>Koch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4964D682-F21D-4190-A91F-4D92C44AEA0D}"/>
              </a:ext>
            </a:extLst>
          </p:cNvPr>
          <p:cNvSpPr txBox="1">
            <a:spLocks/>
          </p:cNvSpPr>
          <p:nvPr/>
        </p:nvSpPr>
        <p:spPr>
          <a:xfrm>
            <a:off x="1417983" y="2208009"/>
            <a:ext cx="9144000" cy="5458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10/02/2025</a:t>
            </a:r>
          </a:p>
        </p:txBody>
      </p:sp>
    </p:spTree>
    <p:extLst>
      <p:ext uri="{BB962C8B-B14F-4D97-AF65-F5344CB8AC3E}">
        <p14:creationId xmlns:p14="http://schemas.microsoft.com/office/powerpoint/2010/main" val="22143490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71AB7-A316-4BEE-8BE1-E5479F838E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3297" y="201627"/>
            <a:ext cx="9550514" cy="1024489"/>
          </a:xfrm>
        </p:spPr>
        <p:txBody>
          <a:bodyPr>
            <a:normAutofit fontScale="90000"/>
          </a:bodyPr>
          <a:lstStyle/>
          <a:p>
            <a:r>
              <a:rPr lang="en-US" dirty="0"/>
              <a:t>FM345 – 35 nm STO over </a:t>
            </a:r>
            <a:r>
              <a:rPr lang="en-US" dirty="0" err="1"/>
              <a:t>Nb:STO</a:t>
            </a:r>
            <a:endParaRPr lang="en-US" dirty="0"/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EDA51416-2FD5-4111-8500-E9153E2F0E1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02268052"/>
              </p:ext>
            </p:extLst>
          </p:nvPr>
        </p:nvGraphicFramePr>
        <p:xfrm>
          <a:off x="5692182" y="1498825"/>
          <a:ext cx="6667833" cy="51105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3" name="Graph" r:id="rId3" imgW="3330679" imgH="2552156" progId="Origin95.Graph">
                  <p:embed/>
                </p:oleObj>
              </mc:Choice>
              <mc:Fallback>
                <p:oleObj name="Graph" r:id="rId3" imgW="3330679" imgH="2552156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692182" y="1498825"/>
                        <a:ext cx="6667833" cy="511052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0A2C80BA-01F8-4183-974A-E3CCCAB60E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5794" y="1923386"/>
            <a:ext cx="5580206" cy="4220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824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71AB7-A316-4BEE-8BE1-E5479F838E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9339" y="9115"/>
            <a:ext cx="4055165" cy="1024489"/>
          </a:xfrm>
        </p:spPr>
        <p:txBody>
          <a:bodyPr>
            <a:normAutofit fontScale="90000"/>
          </a:bodyPr>
          <a:lstStyle/>
          <a:p>
            <a:r>
              <a:rPr lang="en-US" dirty="0"/>
              <a:t>Holey </a:t>
            </a:r>
            <a:r>
              <a:rPr lang="en-US" dirty="0" err="1"/>
              <a:t>SiNx</a:t>
            </a:r>
            <a:r>
              <a:rPr lang="en-US" dirty="0"/>
              <a:t> 02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8DFCF22-47C9-441E-AF98-ECDD009BD4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6756" r="20636" b="50000"/>
          <a:stretch/>
        </p:blipFill>
        <p:spPr>
          <a:xfrm>
            <a:off x="6747618" y="1465635"/>
            <a:ext cx="5184566" cy="5105853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B03D16F-B168-4A37-9C8F-C729AA6E25A4}"/>
              </a:ext>
            </a:extLst>
          </p:cNvPr>
          <p:cNvCxnSpPr>
            <a:cxnSpLocks/>
          </p:cNvCxnSpPr>
          <p:nvPr/>
        </p:nvCxnSpPr>
        <p:spPr>
          <a:xfrm flipH="1">
            <a:off x="7295589" y="631689"/>
            <a:ext cx="360987" cy="12142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3C038CE6-D395-4FB8-B2A6-E39F674A557C}"/>
              </a:ext>
            </a:extLst>
          </p:cNvPr>
          <p:cNvSpPr txBox="1"/>
          <p:nvPr/>
        </p:nvSpPr>
        <p:spPr>
          <a:xfrm>
            <a:off x="7768997" y="447023"/>
            <a:ext cx="422263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Hole size indicator of the chip </a:t>
            </a:r>
            <a:br>
              <a:rPr lang="en-US" dirty="0"/>
            </a:br>
            <a:r>
              <a:rPr lang="en-US" b="1" dirty="0"/>
              <a:t>Size = N matrix of squares x 5 [um]</a:t>
            </a:r>
          </a:p>
          <a:p>
            <a:r>
              <a:rPr lang="en-US" dirty="0"/>
              <a:t>This example: Nominal size is 15 (3x5) [um]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15EC8B81-E2BA-427D-8A50-4701D8EF355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88" t="3611" r="7039" b="20446"/>
          <a:stretch/>
        </p:blipFill>
        <p:spPr>
          <a:xfrm>
            <a:off x="299339" y="1746505"/>
            <a:ext cx="2535327" cy="2234448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4F8AA5CA-50EC-49C4-8660-51A3247279A4}"/>
              </a:ext>
            </a:extLst>
          </p:cNvPr>
          <p:cNvSpPr txBox="1"/>
          <p:nvPr/>
        </p:nvSpPr>
        <p:spPr>
          <a:xfrm>
            <a:off x="401728" y="1341159"/>
            <a:ext cx="21975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Backside C10 (50 um)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D536A9BF-DB83-4E64-A180-F24BF300DA4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866" t="15112" r="19755" b="13422"/>
          <a:stretch/>
        </p:blipFill>
        <p:spPr>
          <a:xfrm>
            <a:off x="3416916" y="1710490"/>
            <a:ext cx="2324055" cy="2305937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8875E5D0-04DD-4ED1-981D-982D12D461E9}"/>
              </a:ext>
            </a:extLst>
          </p:cNvPr>
          <p:cNvSpPr txBox="1"/>
          <p:nvPr/>
        </p:nvSpPr>
        <p:spPr>
          <a:xfrm>
            <a:off x="3536618" y="1311965"/>
            <a:ext cx="20805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Backside C8 (20 um)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1F4B6AF4-4EFB-4358-957B-D5A8EC62585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02" r="11487" b="4192"/>
          <a:stretch/>
        </p:blipFill>
        <p:spPr>
          <a:xfrm>
            <a:off x="453988" y="4399421"/>
            <a:ext cx="2402299" cy="23407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E586A1F2-B661-4351-8B8C-27DE9C5DB8F1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27" r="18312"/>
          <a:stretch/>
        </p:blipFill>
        <p:spPr>
          <a:xfrm>
            <a:off x="5350253" y="4800704"/>
            <a:ext cx="1984638" cy="1869948"/>
          </a:xfrm>
          <a:prstGeom prst="rect">
            <a:avLst/>
          </a:prstGeom>
          <a:ln w="57150">
            <a:solidFill>
              <a:srgbClr val="FFFF00"/>
            </a:solidFill>
          </a:ln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D0B2B269-A46A-4788-882F-33C325A11339}"/>
              </a:ext>
            </a:extLst>
          </p:cNvPr>
          <p:cNvSpPr/>
          <p:nvPr/>
        </p:nvSpPr>
        <p:spPr>
          <a:xfrm>
            <a:off x="9730740" y="3124200"/>
            <a:ext cx="373544" cy="411480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79145C09-5DDF-43B1-836E-55A9FD1E3D42}"/>
              </a:ext>
            </a:extLst>
          </p:cNvPr>
          <p:cNvCxnSpPr>
            <a:cxnSpLocks/>
          </p:cNvCxnSpPr>
          <p:nvPr/>
        </p:nvCxnSpPr>
        <p:spPr>
          <a:xfrm flipH="1">
            <a:off x="7656576" y="3573780"/>
            <a:ext cx="2013204" cy="1010307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101A0C3E-4DA4-4F5D-9D03-96FC3BB153ED}"/>
              </a:ext>
            </a:extLst>
          </p:cNvPr>
          <p:cNvSpPr txBox="1"/>
          <p:nvPr/>
        </p:nvSpPr>
        <p:spPr>
          <a:xfrm>
            <a:off x="556374" y="4045700"/>
            <a:ext cx="2096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Topside C10 (50 um)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9826BF5-7884-4DFE-9C31-440C82E04049}"/>
              </a:ext>
            </a:extLst>
          </p:cNvPr>
          <p:cNvSpPr txBox="1"/>
          <p:nvPr/>
        </p:nvSpPr>
        <p:spPr>
          <a:xfrm>
            <a:off x="3396116" y="4045700"/>
            <a:ext cx="31836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Row and column index in binary</a:t>
            </a:r>
          </a:p>
          <a:p>
            <a:r>
              <a:rPr lang="en-US" dirty="0"/>
              <a:t>So they start at zero (just add 1)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D4BC8EA-D3E2-4279-9E33-2A123575A0E4}"/>
              </a:ext>
            </a:extLst>
          </p:cNvPr>
          <p:cNvSpPr txBox="1"/>
          <p:nvPr/>
        </p:nvSpPr>
        <p:spPr>
          <a:xfrm>
            <a:off x="3396116" y="4892659"/>
            <a:ext cx="13351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Square: 0</a:t>
            </a:r>
          </a:p>
          <a:p>
            <a:r>
              <a:rPr lang="en-US" dirty="0"/>
              <a:t>Rectangle: 1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9FD0132-4F84-4B0B-9903-88265CD5000C}"/>
              </a:ext>
            </a:extLst>
          </p:cNvPr>
          <p:cNvSpPr txBox="1"/>
          <p:nvPr/>
        </p:nvSpPr>
        <p:spPr>
          <a:xfrm>
            <a:off x="3396116" y="5696799"/>
            <a:ext cx="199285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This example: </a:t>
            </a:r>
          </a:p>
          <a:p>
            <a:r>
              <a:rPr lang="en-US" dirty="0"/>
              <a:t>Row:     [2]+1 (010)</a:t>
            </a:r>
          </a:p>
          <a:p>
            <a:r>
              <a:rPr lang="en-US" dirty="0"/>
              <a:t>Colum: [5]+1 (101)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D67E0C9-24C1-4C67-B020-97031418BF0A}"/>
              </a:ext>
            </a:extLst>
          </p:cNvPr>
          <p:cNvSpPr txBox="1"/>
          <p:nvPr/>
        </p:nvSpPr>
        <p:spPr>
          <a:xfrm>
            <a:off x="7641696" y="5664400"/>
            <a:ext cx="34483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1      2      3      4       5      6      7       8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F2E3E5F-CEC0-4E49-BC0D-05657833143B}"/>
              </a:ext>
            </a:extLst>
          </p:cNvPr>
          <p:cNvSpPr txBox="1"/>
          <p:nvPr/>
        </p:nvSpPr>
        <p:spPr>
          <a:xfrm>
            <a:off x="11045031" y="2167415"/>
            <a:ext cx="301686" cy="36317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3500"/>
              </a:lnSpc>
            </a:pPr>
            <a:r>
              <a:rPr lang="en-US" dirty="0">
                <a:solidFill>
                  <a:srgbClr val="FFFF00"/>
                </a:solidFill>
              </a:rPr>
              <a:t>1</a:t>
            </a:r>
          </a:p>
          <a:p>
            <a:pPr>
              <a:lnSpc>
                <a:spcPts val="3500"/>
              </a:lnSpc>
            </a:pPr>
            <a:r>
              <a:rPr lang="en-US" dirty="0">
                <a:solidFill>
                  <a:srgbClr val="FFFF00"/>
                </a:solidFill>
              </a:rPr>
              <a:t>2</a:t>
            </a:r>
          </a:p>
          <a:p>
            <a:pPr>
              <a:lnSpc>
                <a:spcPts val="3500"/>
              </a:lnSpc>
            </a:pPr>
            <a:r>
              <a:rPr lang="en-US" dirty="0">
                <a:solidFill>
                  <a:srgbClr val="FFFF00"/>
                </a:solidFill>
              </a:rPr>
              <a:t>3</a:t>
            </a:r>
          </a:p>
          <a:p>
            <a:pPr>
              <a:lnSpc>
                <a:spcPts val="3500"/>
              </a:lnSpc>
            </a:pPr>
            <a:r>
              <a:rPr lang="en-US" dirty="0">
                <a:solidFill>
                  <a:srgbClr val="FFFF00"/>
                </a:solidFill>
              </a:rPr>
              <a:t>4</a:t>
            </a:r>
          </a:p>
          <a:p>
            <a:pPr>
              <a:lnSpc>
                <a:spcPts val="3500"/>
              </a:lnSpc>
            </a:pPr>
            <a:r>
              <a:rPr lang="en-US" dirty="0">
                <a:solidFill>
                  <a:srgbClr val="FFFF00"/>
                </a:solidFill>
              </a:rPr>
              <a:t>5</a:t>
            </a:r>
          </a:p>
          <a:p>
            <a:pPr>
              <a:lnSpc>
                <a:spcPts val="3500"/>
              </a:lnSpc>
            </a:pPr>
            <a:r>
              <a:rPr lang="en-US" dirty="0">
                <a:solidFill>
                  <a:srgbClr val="FFFF00"/>
                </a:solidFill>
              </a:rPr>
              <a:t>6</a:t>
            </a:r>
          </a:p>
          <a:p>
            <a:pPr>
              <a:lnSpc>
                <a:spcPts val="3500"/>
              </a:lnSpc>
            </a:pPr>
            <a:r>
              <a:rPr lang="en-US" dirty="0">
                <a:solidFill>
                  <a:srgbClr val="FFFF00"/>
                </a:solidFill>
              </a:rPr>
              <a:t>7</a:t>
            </a:r>
          </a:p>
          <a:p>
            <a:pPr>
              <a:lnSpc>
                <a:spcPts val="3500"/>
              </a:lnSpc>
            </a:pPr>
            <a:r>
              <a:rPr lang="en-US" dirty="0">
                <a:solidFill>
                  <a:srgbClr val="FFFF00"/>
                </a:solidFill>
              </a:rPr>
              <a:t>8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23CE5C9-7088-4CDF-8155-F270965CB47F}"/>
              </a:ext>
            </a:extLst>
          </p:cNvPr>
          <p:cNvSpPr txBox="1"/>
          <p:nvPr/>
        </p:nvSpPr>
        <p:spPr>
          <a:xfrm>
            <a:off x="453988" y="3467134"/>
            <a:ext cx="591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FF00"/>
                </a:solidFill>
              </a:rPr>
              <a:t>SiNx</a:t>
            </a:r>
            <a:endParaRPr lang="en-US" dirty="0">
              <a:solidFill>
                <a:srgbClr val="FFFF00"/>
              </a:solidFill>
            </a:endParaRP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A36249E5-6499-4DB4-B1E9-1E2FD29F08BE}"/>
              </a:ext>
            </a:extLst>
          </p:cNvPr>
          <p:cNvCxnSpPr>
            <a:cxnSpLocks/>
          </p:cNvCxnSpPr>
          <p:nvPr/>
        </p:nvCxnSpPr>
        <p:spPr>
          <a:xfrm flipV="1">
            <a:off x="936625" y="3149600"/>
            <a:ext cx="258671" cy="386080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EE93EED4-8BBA-45C7-8475-C9F7E48A87E2}"/>
              </a:ext>
            </a:extLst>
          </p:cNvPr>
          <p:cNvSpPr txBox="1"/>
          <p:nvPr/>
        </p:nvSpPr>
        <p:spPr>
          <a:xfrm>
            <a:off x="453987" y="6413557"/>
            <a:ext cx="5918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FF00"/>
                </a:solidFill>
              </a:rPr>
              <a:t>SiNx</a:t>
            </a:r>
            <a:endParaRPr lang="en-US" dirty="0">
              <a:solidFill>
                <a:srgbClr val="FFFF00"/>
              </a:solidFill>
            </a:endParaRP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40DA1B6E-2A90-4DFD-955D-C2E56C02BB2A}"/>
              </a:ext>
            </a:extLst>
          </p:cNvPr>
          <p:cNvCxnSpPr>
            <a:cxnSpLocks/>
          </p:cNvCxnSpPr>
          <p:nvPr/>
        </p:nvCxnSpPr>
        <p:spPr>
          <a:xfrm flipV="1">
            <a:off x="1010482" y="6370789"/>
            <a:ext cx="55478" cy="227434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DA0ADDA9-4896-45CE-8676-B12DDA966A40}"/>
              </a:ext>
            </a:extLst>
          </p:cNvPr>
          <p:cNvSpPr txBox="1"/>
          <p:nvPr/>
        </p:nvSpPr>
        <p:spPr>
          <a:xfrm>
            <a:off x="9186734" y="1704924"/>
            <a:ext cx="2009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FF00"/>
                </a:solidFill>
              </a:rPr>
              <a:t>SiNx</a:t>
            </a:r>
            <a:r>
              <a:rPr lang="en-US" dirty="0">
                <a:solidFill>
                  <a:srgbClr val="FFFF00"/>
                </a:solidFill>
              </a:rPr>
              <a:t> surface over Si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685FF238-39FC-4C0A-A5E0-223BCBC8E091}"/>
              </a:ext>
            </a:extLst>
          </p:cNvPr>
          <p:cNvGrpSpPr/>
          <p:nvPr/>
        </p:nvGrpSpPr>
        <p:grpSpPr>
          <a:xfrm>
            <a:off x="4572207" y="283775"/>
            <a:ext cx="2433161" cy="586581"/>
            <a:chOff x="4645819" y="447023"/>
            <a:chExt cx="2433161" cy="586581"/>
          </a:xfrm>
        </p:grpSpPr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3C69C05D-2CC4-4605-AECC-DCCEA089D5A2}"/>
                </a:ext>
              </a:extLst>
            </p:cNvPr>
            <p:cNvSpPr/>
            <p:nvPr/>
          </p:nvSpPr>
          <p:spPr>
            <a:xfrm>
              <a:off x="4645819" y="464344"/>
              <a:ext cx="962025" cy="535781"/>
            </a:xfrm>
            <a:custGeom>
              <a:avLst/>
              <a:gdLst>
                <a:gd name="connsiteX0" fmla="*/ 0 w 962025"/>
                <a:gd name="connsiteY0" fmla="*/ 0 h 535781"/>
                <a:gd name="connsiteX1" fmla="*/ 4762 w 962025"/>
                <a:gd name="connsiteY1" fmla="*/ 531019 h 535781"/>
                <a:gd name="connsiteX2" fmla="*/ 645319 w 962025"/>
                <a:gd name="connsiteY2" fmla="*/ 535781 h 535781"/>
                <a:gd name="connsiteX3" fmla="*/ 962025 w 962025"/>
                <a:gd name="connsiteY3" fmla="*/ 7144 h 535781"/>
                <a:gd name="connsiteX4" fmla="*/ 0 w 962025"/>
                <a:gd name="connsiteY4" fmla="*/ 0 h 535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2025" h="535781">
                  <a:moveTo>
                    <a:pt x="0" y="0"/>
                  </a:moveTo>
                  <a:cubicBezTo>
                    <a:pt x="1587" y="177006"/>
                    <a:pt x="3175" y="354013"/>
                    <a:pt x="4762" y="531019"/>
                  </a:cubicBezTo>
                  <a:lnTo>
                    <a:pt x="645319" y="535781"/>
                  </a:lnTo>
                  <a:lnTo>
                    <a:pt x="962025" y="7144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6AE8B2F-88CA-4654-AC14-C330024AD36B}"/>
                </a:ext>
              </a:extLst>
            </p:cNvPr>
            <p:cNvSpPr/>
            <p:nvPr/>
          </p:nvSpPr>
          <p:spPr>
            <a:xfrm flipH="1">
              <a:off x="6116955" y="468826"/>
              <a:ext cx="962025" cy="535781"/>
            </a:xfrm>
            <a:custGeom>
              <a:avLst/>
              <a:gdLst>
                <a:gd name="connsiteX0" fmla="*/ 0 w 962025"/>
                <a:gd name="connsiteY0" fmla="*/ 0 h 535781"/>
                <a:gd name="connsiteX1" fmla="*/ 4762 w 962025"/>
                <a:gd name="connsiteY1" fmla="*/ 531019 h 535781"/>
                <a:gd name="connsiteX2" fmla="*/ 645319 w 962025"/>
                <a:gd name="connsiteY2" fmla="*/ 535781 h 535781"/>
                <a:gd name="connsiteX3" fmla="*/ 962025 w 962025"/>
                <a:gd name="connsiteY3" fmla="*/ 7144 h 535781"/>
                <a:gd name="connsiteX4" fmla="*/ 0 w 962025"/>
                <a:gd name="connsiteY4" fmla="*/ 0 h 535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2025" h="535781">
                  <a:moveTo>
                    <a:pt x="0" y="0"/>
                  </a:moveTo>
                  <a:cubicBezTo>
                    <a:pt x="1587" y="177006"/>
                    <a:pt x="3175" y="354013"/>
                    <a:pt x="4762" y="531019"/>
                  </a:cubicBezTo>
                  <a:lnTo>
                    <a:pt x="645319" y="535781"/>
                  </a:lnTo>
                  <a:lnTo>
                    <a:pt x="962025" y="7144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A34ECA70-AF61-401C-BC0B-A325EB647AAE}"/>
                </a:ext>
              </a:extLst>
            </p:cNvPr>
            <p:cNvSpPr/>
            <p:nvPr/>
          </p:nvSpPr>
          <p:spPr>
            <a:xfrm>
              <a:off x="4648200" y="447023"/>
              <a:ext cx="1072065" cy="45719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F6DFF2F7-F602-4EB6-B4C9-A746FD15DA7A}"/>
                </a:ext>
              </a:extLst>
            </p:cNvPr>
            <p:cNvSpPr/>
            <p:nvPr/>
          </p:nvSpPr>
          <p:spPr>
            <a:xfrm>
              <a:off x="4648200" y="980084"/>
              <a:ext cx="645319" cy="53520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7D7EF9C0-6587-4F98-A876-D089FE09EE89}"/>
                </a:ext>
              </a:extLst>
            </p:cNvPr>
            <p:cNvSpPr/>
            <p:nvPr/>
          </p:nvSpPr>
          <p:spPr>
            <a:xfrm>
              <a:off x="6433661" y="980084"/>
              <a:ext cx="645319" cy="53520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CBBBAC34-D7CC-474D-B5C1-3A0D4F8CDF06}"/>
                </a:ext>
              </a:extLst>
            </p:cNvPr>
            <p:cNvSpPr/>
            <p:nvPr/>
          </p:nvSpPr>
          <p:spPr>
            <a:xfrm>
              <a:off x="6006915" y="447023"/>
              <a:ext cx="1072065" cy="45719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643106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A6418FE-12FC-49DE-AD61-A53812C2EE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09" r="19962"/>
          <a:stretch/>
        </p:blipFill>
        <p:spPr>
          <a:xfrm>
            <a:off x="3410769" y="1110406"/>
            <a:ext cx="6000982" cy="559075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3471AB7-A316-4BEE-8BE1-E5479F838E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219" y="0"/>
            <a:ext cx="6682341" cy="1024489"/>
          </a:xfrm>
        </p:spPr>
        <p:txBody>
          <a:bodyPr>
            <a:normAutofit fontScale="90000"/>
          </a:bodyPr>
          <a:lstStyle/>
          <a:p>
            <a:r>
              <a:rPr lang="en-US" dirty="0"/>
              <a:t>Holey </a:t>
            </a:r>
            <a:r>
              <a:rPr lang="en-US" dirty="0" err="1"/>
              <a:t>SiNx</a:t>
            </a:r>
            <a:r>
              <a:rPr lang="en-US" dirty="0"/>
              <a:t> 02: with PC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6467385-0D75-4436-8221-ACAE1198D922}"/>
              </a:ext>
            </a:extLst>
          </p:cNvPr>
          <p:cNvSpPr/>
          <p:nvPr/>
        </p:nvSpPr>
        <p:spPr>
          <a:xfrm>
            <a:off x="3994659" y="6176485"/>
            <a:ext cx="238398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HSiNx02 C06 (20 um)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FF0B876-33A1-4FC0-878B-966C67BDF55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72" r="6198"/>
          <a:stretch/>
        </p:blipFill>
        <p:spPr>
          <a:xfrm>
            <a:off x="834145" y="983579"/>
            <a:ext cx="2496458" cy="191588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C714903-A99A-403D-AA6D-CDA8306ACD0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66" r="7802"/>
          <a:stretch/>
        </p:blipFill>
        <p:spPr>
          <a:xfrm>
            <a:off x="9812845" y="0"/>
            <a:ext cx="2379155" cy="1915886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27A7AA9F-074D-4623-83A4-D70C6ED279D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05" r="8376"/>
          <a:stretch/>
        </p:blipFill>
        <p:spPr>
          <a:xfrm>
            <a:off x="865002" y="2877858"/>
            <a:ext cx="2465601" cy="2055852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BDEF9308-C183-43D8-AA24-E218AE57708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74" r="5795"/>
          <a:stretch/>
        </p:blipFill>
        <p:spPr>
          <a:xfrm>
            <a:off x="849573" y="4921634"/>
            <a:ext cx="2496458" cy="1896757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353F7DBB-B6FB-4A19-9669-80D76E6DFDC9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18" r="7155"/>
          <a:stretch/>
        </p:blipFill>
        <p:spPr>
          <a:xfrm>
            <a:off x="9701880" y="4924989"/>
            <a:ext cx="2496459" cy="1950909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F89C2AAD-6784-467B-9A77-AE6BF8225012}"/>
              </a:ext>
            </a:extLst>
          </p:cNvPr>
          <p:cNvSpPr/>
          <p:nvPr/>
        </p:nvSpPr>
        <p:spPr>
          <a:xfrm>
            <a:off x="912554" y="1192226"/>
            <a:ext cx="52290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1-1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4A6ACA7-4BA1-4BCF-88E8-E057FE0A4BE0}"/>
              </a:ext>
            </a:extLst>
          </p:cNvPr>
          <p:cNvSpPr/>
          <p:nvPr/>
        </p:nvSpPr>
        <p:spPr>
          <a:xfrm>
            <a:off x="9837163" y="63231"/>
            <a:ext cx="52290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1-8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2CCD400-CD95-4A13-B08A-184BF3F90910}"/>
              </a:ext>
            </a:extLst>
          </p:cNvPr>
          <p:cNvSpPr/>
          <p:nvPr/>
        </p:nvSpPr>
        <p:spPr>
          <a:xfrm>
            <a:off x="849573" y="3028890"/>
            <a:ext cx="52290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7-1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92956116-DE09-4398-B19A-5AA24D592E0E}"/>
              </a:ext>
            </a:extLst>
          </p:cNvPr>
          <p:cNvSpPr/>
          <p:nvPr/>
        </p:nvSpPr>
        <p:spPr>
          <a:xfrm>
            <a:off x="912554" y="4945770"/>
            <a:ext cx="52290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8-2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5FC9CC1A-014C-42E0-8EDF-F88508D3789A}"/>
              </a:ext>
            </a:extLst>
          </p:cNvPr>
          <p:cNvSpPr/>
          <p:nvPr/>
        </p:nvSpPr>
        <p:spPr>
          <a:xfrm>
            <a:off x="9544482" y="4917943"/>
            <a:ext cx="89130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8-8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F1898138-BA6D-4DF7-A796-ACD79D2AFF99}"/>
              </a:ext>
            </a:extLst>
          </p:cNvPr>
          <p:cNvCxnSpPr>
            <a:cxnSpLocks/>
          </p:cNvCxnSpPr>
          <p:nvPr/>
        </p:nvCxnSpPr>
        <p:spPr>
          <a:xfrm flipH="1" flipV="1">
            <a:off x="3410769" y="2008068"/>
            <a:ext cx="1084746" cy="119917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DFB991F-8821-42AD-9F72-1DB150618185}"/>
              </a:ext>
            </a:extLst>
          </p:cNvPr>
          <p:cNvCxnSpPr>
            <a:cxnSpLocks/>
          </p:cNvCxnSpPr>
          <p:nvPr/>
        </p:nvCxnSpPr>
        <p:spPr>
          <a:xfrm flipH="1" flipV="1">
            <a:off x="3543500" y="4354615"/>
            <a:ext cx="993532" cy="791211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3EB22724-AF53-442B-BE5C-CDF0D2CBBAF4}"/>
              </a:ext>
            </a:extLst>
          </p:cNvPr>
          <p:cNvCxnSpPr>
            <a:cxnSpLocks/>
          </p:cNvCxnSpPr>
          <p:nvPr/>
        </p:nvCxnSpPr>
        <p:spPr>
          <a:xfrm flipH="1">
            <a:off x="3543501" y="5725708"/>
            <a:ext cx="1509762" cy="326209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020EE6F8-07CA-4C66-A354-A9D13398E597}"/>
              </a:ext>
            </a:extLst>
          </p:cNvPr>
          <p:cNvCxnSpPr>
            <a:cxnSpLocks/>
          </p:cNvCxnSpPr>
          <p:nvPr/>
        </p:nvCxnSpPr>
        <p:spPr>
          <a:xfrm>
            <a:off x="8357937" y="5598695"/>
            <a:ext cx="866274" cy="271317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A8FB51AF-C066-4ACC-8491-F32111D80B4E}"/>
              </a:ext>
            </a:extLst>
          </p:cNvPr>
          <p:cNvCxnSpPr>
            <a:cxnSpLocks/>
          </p:cNvCxnSpPr>
          <p:nvPr/>
        </p:nvCxnSpPr>
        <p:spPr>
          <a:xfrm flipV="1">
            <a:off x="8300623" y="1592336"/>
            <a:ext cx="923588" cy="520966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467FFF71-DF05-4756-A221-C93DB1B9437C}"/>
              </a:ext>
            </a:extLst>
          </p:cNvPr>
          <p:cNvCxnSpPr>
            <a:cxnSpLocks/>
          </p:cNvCxnSpPr>
          <p:nvPr/>
        </p:nvCxnSpPr>
        <p:spPr>
          <a:xfrm flipV="1">
            <a:off x="6752560" y="2402914"/>
            <a:ext cx="2949320" cy="1159914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17F4AE9F-B6CA-4365-BDCE-1500D4384F57}"/>
              </a:ext>
            </a:extLst>
          </p:cNvPr>
          <p:cNvCxnSpPr>
            <a:cxnSpLocks/>
          </p:cNvCxnSpPr>
          <p:nvPr/>
        </p:nvCxnSpPr>
        <p:spPr>
          <a:xfrm flipV="1">
            <a:off x="6274891" y="3905784"/>
            <a:ext cx="3426989" cy="248606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" name="Group 63">
            <a:extLst>
              <a:ext uri="{FF2B5EF4-FFF2-40B4-BE49-F238E27FC236}">
                <a16:creationId xmlns:a16="http://schemas.microsoft.com/office/drawing/2014/main" id="{4A67E315-EA9E-4EE6-BA3A-92C35E442DD9}"/>
              </a:ext>
            </a:extLst>
          </p:cNvPr>
          <p:cNvGrpSpPr/>
          <p:nvPr/>
        </p:nvGrpSpPr>
        <p:grpSpPr>
          <a:xfrm>
            <a:off x="9701880" y="6376206"/>
            <a:ext cx="891306" cy="525012"/>
            <a:chOff x="9701880" y="6376206"/>
            <a:chExt cx="891306" cy="525012"/>
          </a:xfrm>
        </p:grpSpPr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5539E4D2-5005-4682-A8FB-C2F26FD8F2AE}"/>
                </a:ext>
              </a:extLst>
            </p:cNvPr>
            <p:cNvSpPr/>
            <p:nvPr/>
          </p:nvSpPr>
          <p:spPr>
            <a:xfrm>
              <a:off x="9828325" y="6376206"/>
              <a:ext cx="562474" cy="1284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1D9FF2D9-09A9-48DA-93E4-3EB38492741C}"/>
                </a:ext>
              </a:extLst>
            </p:cNvPr>
            <p:cNvSpPr/>
            <p:nvPr/>
          </p:nvSpPr>
          <p:spPr>
            <a:xfrm>
              <a:off x="9701880" y="6501108"/>
              <a:ext cx="891306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20 um</a:t>
              </a:r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7F6A2252-CAE7-4E3F-8174-4F9D7582B93B}"/>
              </a:ext>
            </a:extLst>
          </p:cNvPr>
          <p:cNvGrpSpPr/>
          <p:nvPr/>
        </p:nvGrpSpPr>
        <p:grpSpPr>
          <a:xfrm>
            <a:off x="2479380" y="6314089"/>
            <a:ext cx="891306" cy="525012"/>
            <a:chOff x="9701880" y="6376206"/>
            <a:chExt cx="891306" cy="525012"/>
          </a:xfrm>
        </p:grpSpPr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73070022-4739-4D3E-BFD7-A5827C4EBDE7}"/>
                </a:ext>
              </a:extLst>
            </p:cNvPr>
            <p:cNvSpPr/>
            <p:nvPr/>
          </p:nvSpPr>
          <p:spPr>
            <a:xfrm>
              <a:off x="9828325" y="6376206"/>
              <a:ext cx="562474" cy="1284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28D069A0-638E-4FAB-BCAC-3043EF37D7FF}"/>
                </a:ext>
              </a:extLst>
            </p:cNvPr>
            <p:cNvSpPr/>
            <p:nvPr/>
          </p:nvSpPr>
          <p:spPr>
            <a:xfrm>
              <a:off x="9701880" y="6501108"/>
              <a:ext cx="891306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20 um</a:t>
              </a: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5583D58A-990C-4EDC-ACC4-CFF4FB19CC43}"/>
              </a:ext>
            </a:extLst>
          </p:cNvPr>
          <p:cNvGrpSpPr/>
          <p:nvPr/>
        </p:nvGrpSpPr>
        <p:grpSpPr>
          <a:xfrm>
            <a:off x="2519463" y="2402914"/>
            <a:ext cx="891306" cy="525012"/>
            <a:chOff x="9701880" y="6376206"/>
            <a:chExt cx="891306" cy="525012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C6013CB4-13F7-4283-8A6F-54C576533A9A}"/>
                </a:ext>
              </a:extLst>
            </p:cNvPr>
            <p:cNvSpPr/>
            <p:nvPr/>
          </p:nvSpPr>
          <p:spPr>
            <a:xfrm>
              <a:off x="9828325" y="6376206"/>
              <a:ext cx="562474" cy="1284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294F795E-055C-4A08-844D-C982FB7A32AE}"/>
                </a:ext>
              </a:extLst>
            </p:cNvPr>
            <p:cNvSpPr/>
            <p:nvPr/>
          </p:nvSpPr>
          <p:spPr>
            <a:xfrm>
              <a:off x="9701880" y="6501108"/>
              <a:ext cx="891306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20 um</a:t>
              </a: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F1E7E28A-DB78-4CF0-9EBD-1A92CD44327E}"/>
              </a:ext>
            </a:extLst>
          </p:cNvPr>
          <p:cNvGrpSpPr/>
          <p:nvPr/>
        </p:nvGrpSpPr>
        <p:grpSpPr>
          <a:xfrm>
            <a:off x="9812845" y="1454105"/>
            <a:ext cx="891306" cy="525012"/>
            <a:chOff x="9701880" y="6376206"/>
            <a:chExt cx="891306" cy="525012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701B4685-9834-48B5-A86D-F441B0CB327F}"/>
                </a:ext>
              </a:extLst>
            </p:cNvPr>
            <p:cNvSpPr/>
            <p:nvPr/>
          </p:nvSpPr>
          <p:spPr>
            <a:xfrm>
              <a:off x="9828325" y="6376206"/>
              <a:ext cx="562474" cy="1284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F338F778-81A1-4F01-999E-DC019B476564}"/>
                </a:ext>
              </a:extLst>
            </p:cNvPr>
            <p:cNvSpPr/>
            <p:nvPr/>
          </p:nvSpPr>
          <p:spPr>
            <a:xfrm>
              <a:off x="9701880" y="6501108"/>
              <a:ext cx="891306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20 um</a:t>
              </a:r>
            </a:p>
          </p:txBody>
        </p:sp>
      </p:grpSp>
      <p:grpSp>
        <p:nvGrpSpPr>
          <p:cNvPr id="74" name="Group 73">
            <a:extLst>
              <a:ext uri="{FF2B5EF4-FFF2-40B4-BE49-F238E27FC236}">
                <a16:creationId xmlns:a16="http://schemas.microsoft.com/office/drawing/2014/main" id="{5CF5E29E-6CF4-40BD-9C2B-81AC7FA79044}"/>
              </a:ext>
            </a:extLst>
          </p:cNvPr>
          <p:cNvGrpSpPr/>
          <p:nvPr/>
        </p:nvGrpSpPr>
        <p:grpSpPr>
          <a:xfrm>
            <a:off x="2526004" y="4467510"/>
            <a:ext cx="891306" cy="525012"/>
            <a:chOff x="9701880" y="6376206"/>
            <a:chExt cx="891306" cy="525012"/>
          </a:xfrm>
        </p:grpSpPr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79B5E9BF-42DE-4139-978F-705A3149B590}"/>
                </a:ext>
              </a:extLst>
            </p:cNvPr>
            <p:cNvSpPr/>
            <p:nvPr/>
          </p:nvSpPr>
          <p:spPr>
            <a:xfrm>
              <a:off x="9828325" y="6376206"/>
              <a:ext cx="562474" cy="1284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9E22A5E7-424C-4388-8A15-5A4339B6B495}"/>
                </a:ext>
              </a:extLst>
            </p:cNvPr>
            <p:cNvSpPr/>
            <p:nvPr/>
          </p:nvSpPr>
          <p:spPr>
            <a:xfrm>
              <a:off x="9701880" y="6501108"/>
              <a:ext cx="891306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20 um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828232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A6418FE-12FC-49DE-AD61-A53812C2EE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868" r="19432"/>
          <a:stretch/>
        </p:blipFill>
        <p:spPr>
          <a:xfrm>
            <a:off x="3407206" y="993178"/>
            <a:ext cx="6034278" cy="58252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3471AB7-A316-4BEE-8BE1-E5479F838E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9128145" cy="1024489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Holey </a:t>
            </a:r>
            <a:r>
              <a:rPr lang="en-US" dirty="0" err="1">
                <a:solidFill>
                  <a:schemeClr val="bg1"/>
                </a:solidFill>
              </a:rPr>
              <a:t>SiNx</a:t>
            </a:r>
            <a:r>
              <a:rPr lang="en-US" dirty="0">
                <a:solidFill>
                  <a:schemeClr val="bg1"/>
                </a:solidFill>
              </a:rPr>
              <a:t> 02: after PC removal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6467385-0D75-4436-8221-ACAE1198D922}"/>
              </a:ext>
            </a:extLst>
          </p:cNvPr>
          <p:cNvSpPr/>
          <p:nvPr/>
        </p:nvSpPr>
        <p:spPr>
          <a:xfrm>
            <a:off x="3994659" y="6176485"/>
            <a:ext cx="238398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HSiNx02 C06 (20 um)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FF0B876-33A1-4FC0-878B-966C67BDF55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1" r="3650"/>
          <a:stretch/>
        </p:blipFill>
        <p:spPr>
          <a:xfrm>
            <a:off x="912554" y="1085792"/>
            <a:ext cx="2326916" cy="171146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C714903-A99A-403D-AA6D-CDA8306ACD0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17" r="4611"/>
          <a:stretch/>
        </p:blipFill>
        <p:spPr>
          <a:xfrm>
            <a:off x="9870670" y="-19513"/>
            <a:ext cx="2269441" cy="1768559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27A7AA9F-074D-4623-83A4-D70C6ED279D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58" r="3697"/>
          <a:stretch/>
        </p:blipFill>
        <p:spPr>
          <a:xfrm>
            <a:off x="914401" y="2980420"/>
            <a:ext cx="2431630" cy="1857485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BDEF9308-C183-43D8-AA24-E218AE57708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94" r="4268"/>
          <a:stretch/>
        </p:blipFill>
        <p:spPr>
          <a:xfrm>
            <a:off x="825260" y="4935251"/>
            <a:ext cx="2520772" cy="1869522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353F7DBB-B6FB-4A19-9669-80D76E6DFDC9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99" r="4595"/>
          <a:stretch/>
        </p:blipFill>
        <p:spPr>
          <a:xfrm>
            <a:off x="9609219" y="4908225"/>
            <a:ext cx="2514871" cy="1896548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F89C2AAD-6784-467B-9A77-AE6BF8225012}"/>
              </a:ext>
            </a:extLst>
          </p:cNvPr>
          <p:cNvSpPr/>
          <p:nvPr/>
        </p:nvSpPr>
        <p:spPr>
          <a:xfrm>
            <a:off x="912554" y="1192226"/>
            <a:ext cx="52290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1-1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B4A6ACA7-4BA1-4BCF-88E8-E057FE0A4BE0}"/>
              </a:ext>
            </a:extLst>
          </p:cNvPr>
          <p:cNvSpPr/>
          <p:nvPr/>
        </p:nvSpPr>
        <p:spPr>
          <a:xfrm>
            <a:off x="9837163" y="-58269"/>
            <a:ext cx="52290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1-8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2CCD400-CD95-4A13-B08A-184BF3F90910}"/>
              </a:ext>
            </a:extLst>
          </p:cNvPr>
          <p:cNvSpPr/>
          <p:nvPr/>
        </p:nvSpPr>
        <p:spPr>
          <a:xfrm>
            <a:off x="849573" y="3028890"/>
            <a:ext cx="52290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7-1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92956116-DE09-4398-B19A-5AA24D592E0E}"/>
              </a:ext>
            </a:extLst>
          </p:cNvPr>
          <p:cNvSpPr/>
          <p:nvPr/>
        </p:nvSpPr>
        <p:spPr>
          <a:xfrm>
            <a:off x="912554" y="4945770"/>
            <a:ext cx="52290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8-2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5FC9CC1A-014C-42E0-8EDF-F88508D3789A}"/>
              </a:ext>
            </a:extLst>
          </p:cNvPr>
          <p:cNvSpPr/>
          <p:nvPr/>
        </p:nvSpPr>
        <p:spPr>
          <a:xfrm>
            <a:off x="9468757" y="4920954"/>
            <a:ext cx="89130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8-8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9751DFA-B802-47C1-B84D-B91D0A4F8279}"/>
              </a:ext>
            </a:extLst>
          </p:cNvPr>
          <p:cNvCxnSpPr>
            <a:cxnSpLocks/>
          </p:cNvCxnSpPr>
          <p:nvPr/>
        </p:nvCxnSpPr>
        <p:spPr>
          <a:xfrm flipH="1" flipV="1">
            <a:off x="3374209" y="2163947"/>
            <a:ext cx="1084746" cy="119917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C0E180E-27B9-44E5-ABAC-6C93AE33C674}"/>
              </a:ext>
            </a:extLst>
          </p:cNvPr>
          <p:cNvCxnSpPr>
            <a:cxnSpLocks/>
          </p:cNvCxnSpPr>
          <p:nvPr/>
        </p:nvCxnSpPr>
        <p:spPr>
          <a:xfrm flipH="1" flipV="1">
            <a:off x="3506940" y="4510494"/>
            <a:ext cx="993532" cy="791211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C685866-97F9-4179-AD46-21FBEB7BA475}"/>
              </a:ext>
            </a:extLst>
          </p:cNvPr>
          <p:cNvCxnSpPr>
            <a:cxnSpLocks/>
          </p:cNvCxnSpPr>
          <p:nvPr/>
        </p:nvCxnSpPr>
        <p:spPr>
          <a:xfrm flipH="1">
            <a:off x="3506941" y="5881587"/>
            <a:ext cx="1509762" cy="326209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F5B2457-6A0F-474B-974A-5AF4BA7C4EA4}"/>
              </a:ext>
            </a:extLst>
          </p:cNvPr>
          <p:cNvCxnSpPr>
            <a:cxnSpLocks/>
          </p:cNvCxnSpPr>
          <p:nvPr/>
        </p:nvCxnSpPr>
        <p:spPr>
          <a:xfrm>
            <a:off x="8309919" y="5881587"/>
            <a:ext cx="1284932" cy="117618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4577D69-BB02-4F38-B0CC-0676491232A0}"/>
              </a:ext>
            </a:extLst>
          </p:cNvPr>
          <p:cNvCxnSpPr>
            <a:cxnSpLocks/>
          </p:cNvCxnSpPr>
          <p:nvPr/>
        </p:nvCxnSpPr>
        <p:spPr>
          <a:xfrm flipV="1">
            <a:off x="8264063" y="1748215"/>
            <a:ext cx="923588" cy="520966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24F2132-70DB-44C3-892E-F9230A662674}"/>
              </a:ext>
            </a:extLst>
          </p:cNvPr>
          <p:cNvCxnSpPr>
            <a:cxnSpLocks/>
          </p:cNvCxnSpPr>
          <p:nvPr/>
        </p:nvCxnSpPr>
        <p:spPr>
          <a:xfrm flipV="1">
            <a:off x="6716000" y="2558793"/>
            <a:ext cx="2949320" cy="1159914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7BCBD903-3769-4835-8CF4-C65EA84B8C6C}"/>
              </a:ext>
            </a:extLst>
          </p:cNvPr>
          <p:cNvCxnSpPr>
            <a:cxnSpLocks/>
          </p:cNvCxnSpPr>
          <p:nvPr/>
        </p:nvCxnSpPr>
        <p:spPr>
          <a:xfrm flipV="1">
            <a:off x="6238331" y="4053016"/>
            <a:ext cx="3426989" cy="257254"/>
          </a:xfrm>
          <a:prstGeom prst="straightConnector1">
            <a:avLst/>
          </a:prstGeom>
          <a:ln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>
            <a:extLst>
              <a:ext uri="{FF2B5EF4-FFF2-40B4-BE49-F238E27FC236}">
                <a16:creationId xmlns:a16="http://schemas.microsoft.com/office/drawing/2014/main" id="{DD19EB1A-BF08-471A-B93F-6DD33C281B54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54" r="5258"/>
          <a:stretch/>
        </p:blipFill>
        <p:spPr>
          <a:xfrm>
            <a:off x="9837163" y="1499960"/>
            <a:ext cx="2370434" cy="1805908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CB8D7345-D1A5-4EC4-9DF4-1934DD7DA2C3}"/>
              </a:ext>
            </a:extLst>
          </p:cNvPr>
          <p:cNvSpPr/>
          <p:nvPr/>
        </p:nvSpPr>
        <p:spPr>
          <a:xfrm>
            <a:off x="9837163" y="1556983"/>
            <a:ext cx="52290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4-5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BCEB0BB2-7E21-4399-8256-B2B41D821709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56" t="2287" r="7568"/>
          <a:stretch/>
        </p:blipFill>
        <p:spPr>
          <a:xfrm>
            <a:off x="9837163" y="3107220"/>
            <a:ext cx="2379155" cy="1817769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F9E61811-677E-448A-BE46-D717146E28A6}"/>
              </a:ext>
            </a:extLst>
          </p:cNvPr>
          <p:cNvSpPr/>
          <p:nvPr/>
        </p:nvSpPr>
        <p:spPr>
          <a:xfrm>
            <a:off x="9837163" y="3102290"/>
            <a:ext cx="52290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</a:rPr>
              <a:t>5-4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D4762B8C-A66A-40F6-80DE-6316C8E88C25}"/>
              </a:ext>
            </a:extLst>
          </p:cNvPr>
          <p:cNvGrpSpPr/>
          <p:nvPr/>
        </p:nvGrpSpPr>
        <p:grpSpPr>
          <a:xfrm>
            <a:off x="9594851" y="6343042"/>
            <a:ext cx="891306" cy="525012"/>
            <a:chOff x="9701880" y="6376206"/>
            <a:chExt cx="891306" cy="525012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03941440-81F9-425E-B3AD-A121DE83E2E1}"/>
                </a:ext>
              </a:extLst>
            </p:cNvPr>
            <p:cNvSpPr/>
            <p:nvPr/>
          </p:nvSpPr>
          <p:spPr>
            <a:xfrm>
              <a:off x="9828325" y="6376206"/>
              <a:ext cx="562474" cy="1284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1F0AF804-D40B-4EBC-93CB-01CE2998B084}"/>
                </a:ext>
              </a:extLst>
            </p:cNvPr>
            <p:cNvSpPr/>
            <p:nvPr/>
          </p:nvSpPr>
          <p:spPr>
            <a:xfrm>
              <a:off x="9701880" y="6501108"/>
              <a:ext cx="891306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20 um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D5235AAE-574A-412B-BEB9-C8B4C9FA1884}"/>
              </a:ext>
            </a:extLst>
          </p:cNvPr>
          <p:cNvGrpSpPr/>
          <p:nvPr/>
        </p:nvGrpSpPr>
        <p:grpSpPr>
          <a:xfrm>
            <a:off x="11335674" y="4420758"/>
            <a:ext cx="891306" cy="525012"/>
            <a:chOff x="9701880" y="6376206"/>
            <a:chExt cx="891306" cy="525012"/>
          </a:xfrm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F4B7BD0E-7380-46E4-8D33-261168F4629C}"/>
                </a:ext>
              </a:extLst>
            </p:cNvPr>
            <p:cNvSpPr/>
            <p:nvPr/>
          </p:nvSpPr>
          <p:spPr>
            <a:xfrm>
              <a:off x="9828325" y="6376206"/>
              <a:ext cx="562474" cy="1284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0441438A-5F42-4388-B56A-D936634C5DB6}"/>
                </a:ext>
              </a:extLst>
            </p:cNvPr>
            <p:cNvSpPr/>
            <p:nvPr/>
          </p:nvSpPr>
          <p:spPr>
            <a:xfrm>
              <a:off x="9701880" y="6501108"/>
              <a:ext cx="891306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20 um</a:t>
              </a: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D27A854A-52E2-4075-ADF6-E2D607A0E0C3}"/>
              </a:ext>
            </a:extLst>
          </p:cNvPr>
          <p:cNvGrpSpPr/>
          <p:nvPr/>
        </p:nvGrpSpPr>
        <p:grpSpPr>
          <a:xfrm>
            <a:off x="11367758" y="2620134"/>
            <a:ext cx="891306" cy="525012"/>
            <a:chOff x="9701880" y="6376206"/>
            <a:chExt cx="891306" cy="525012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E408503C-15E5-4B49-BD76-A78365F0A188}"/>
                </a:ext>
              </a:extLst>
            </p:cNvPr>
            <p:cNvSpPr/>
            <p:nvPr/>
          </p:nvSpPr>
          <p:spPr>
            <a:xfrm>
              <a:off x="9828325" y="6376206"/>
              <a:ext cx="562474" cy="1284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4BAEA4DC-80F5-4E82-BCF0-38D8314BB63E}"/>
                </a:ext>
              </a:extLst>
            </p:cNvPr>
            <p:cNvSpPr/>
            <p:nvPr/>
          </p:nvSpPr>
          <p:spPr>
            <a:xfrm>
              <a:off x="9701880" y="6501108"/>
              <a:ext cx="891306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20 um</a:t>
              </a: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BB1967DD-CBB7-4582-9AAC-A6543854B498}"/>
              </a:ext>
            </a:extLst>
          </p:cNvPr>
          <p:cNvGrpSpPr/>
          <p:nvPr/>
        </p:nvGrpSpPr>
        <p:grpSpPr>
          <a:xfrm>
            <a:off x="860235" y="6343042"/>
            <a:ext cx="891306" cy="525012"/>
            <a:chOff x="9701880" y="6376206"/>
            <a:chExt cx="891306" cy="525012"/>
          </a:xfrm>
        </p:grpSpPr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19559D5B-3481-4091-B9A8-15EEE70E41A7}"/>
                </a:ext>
              </a:extLst>
            </p:cNvPr>
            <p:cNvSpPr/>
            <p:nvPr/>
          </p:nvSpPr>
          <p:spPr>
            <a:xfrm>
              <a:off x="9828325" y="6376206"/>
              <a:ext cx="562474" cy="1284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83682E50-8737-4BAE-A797-EF7AB355529D}"/>
                </a:ext>
              </a:extLst>
            </p:cNvPr>
            <p:cNvSpPr/>
            <p:nvPr/>
          </p:nvSpPr>
          <p:spPr>
            <a:xfrm>
              <a:off x="9701880" y="6501108"/>
              <a:ext cx="891306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20 um</a:t>
              </a: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D3EFE740-EA2E-4B36-A30A-7043A456AF7E}"/>
              </a:ext>
            </a:extLst>
          </p:cNvPr>
          <p:cNvGrpSpPr/>
          <p:nvPr/>
        </p:nvGrpSpPr>
        <p:grpSpPr>
          <a:xfrm>
            <a:off x="884049" y="4372801"/>
            <a:ext cx="891306" cy="525012"/>
            <a:chOff x="9701880" y="6376206"/>
            <a:chExt cx="891306" cy="525012"/>
          </a:xfrm>
        </p:grpSpPr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E1C23FA9-F851-4072-A4AB-1861E31A3EE8}"/>
                </a:ext>
              </a:extLst>
            </p:cNvPr>
            <p:cNvSpPr/>
            <p:nvPr/>
          </p:nvSpPr>
          <p:spPr>
            <a:xfrm>
              <a:off x="9828325" y="6376206"/>
              <a:ext cx="562474" cy="1284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BDFC2CF4-0D78-4A2B-A000-0548DBBEE84F}"/>
                </a:ext>
              </a:extLst>
            </p:cNvPr>
            <p:cNvSpPr/>
            <p:nvPr/>
          </p:nvSpPr>
          <p:spPr>
            <a:xfrm>
              <a:off x="9701880" y="6501108"/>
              <a:ext cx="891306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20 um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2146B52A-34B5-472B-9099-21E9D21CB739}"/>
              </a:ext>
            </a:extLst>
          </p:cNvPr>
          <p:cNvGrpSpPr/>
          <p:nvPr/>
        </p:nvGrpSpPr>
        <p:grpSpPr>
          <a:xfrm>
            <a:off x="2407865" y="2280570"/>
            <a:ext cx="891306" cy="525012"/>
            <a:chOff x="9701880" y="6376206"/>
            <a:chExt cx="891306" cy="525012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B36CD7DB-DBC5-4A21-A5EA-0BA23C130781}"/>
                </a:ext>
              </a:extLst>
            </p:cNvPr>
            <p:cNvSpPr/>
            <p:nvPr/>
          </p:nvSpPr>
          <p:spPr>
            <a:xfrm>
              <a:off x="9828325" y="6376206"/>
              <a:ext cx="562474" cy="1284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348C1C89-4724-4926-B72B-87398A02E9FB}"/>
                </a:ext>
              </a:extLst>
            </p:cNvPr>
            <p:cNvSpPr/>
            <p:nvPr/>
          </p:nvSpPr>
          <p:spPr>
            <a:xfrm>
              <a:off x="9701880" y="6501108"/>
              <a:ext cx="891306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20 um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E79240F1-9CE1-465F-A821-E1C5B48A1763}"/>
              </a:ext>
            </a:extLst>
          </p:cNvPr>
          <p:cNvGrpSpPr/>
          <p:nvPr/>
        </p:nvGrpSpPr>
        <p:grpSpPr>
          <a:xfrm>
            <a:off x="9803184" y="1031971"/>
            <a:ext cx="891306" cy="525012"/>
            <a:chOff x="9701880" y="6376206"/>
            <a:chExt cx="891306" cy="525012"/>
          </a:xfrm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15AF8B14-0235-47FB-86D8-190FCCB9AFF7}"/>
                </a:ext>
              </a:extLst>
            </p:cNvPr>
            <p:cNvSpPr/>
            <p:nvPr/>
          </p:nvSpPr>
          <p:spPr>
            <a:xfrm>
              <a:off x="9828325" y="6376206"/>
              <a:ext cx="562474" cy="1284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84E1569E-B53E-445B-8EC1-19256EC1D1A0}"/>
                </a:ext>
              </a:extLst>
            </p:cNvPr>
            <p:cNvSpPr/>
            <p:nvPr/>
          </p:nvSpPr>
          <p:spPr>
            <a:xfrm>
              <a:off x="9701880" y="6501108"/>
              <a:ext cx="891306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20 um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806118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200</Words>
  <Application>Microsoft Office PowerPoint</Application>
  <PresentationFormat>Widescreen</PresentationFormat>
  <Paragraphs>57</Paragraphs>
  <Slides>5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Graph</vt:lpstr>
      <vt:lpstr>Suspension of STO</vt:lpstr>
      <vt:lpstr>FM345 – 35 nm STO over Nb:STO</vt:lpstr>
      <vt:lpstr>Holey SiNx 02</vt:lpstr>
      <vt:lpstr>Holey SiNx 02: with PC</vt:lpstr>
      <vt:lpstr>Holey SiNx 02: after PC removal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Samples available</dc:title>
  <dc:creator>Jose Manuel Sojo Gordillo</dc:creator>
  <cp:lastModifiedBy>Johannes Trautvetter</cp:lastModifiedBy>
  <cp:revision>18</cp:revision>
  <dcterms:created xsi:type="dcterms:W3CDTF">2025-01-10T13:23:20Z</dcterms:created>
  <dcterms:modified xsi:type="dcterms:W3CDTF">2025-02-24T11:13:09Z</dcterms:modified>
</cp:coreProperties>
</file>